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26" r:id="rId5"/>
    <p:sldId id="259" r:id="rId6"/>
    <p:sldId id="290" r:id="rId7"/>
    <p:sldId id="291" r:id="rId8"/>
    <p:sldId id="323" r:id="rId9"/>
    <p:sldId id="324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89" r:id="rId18"/>
    <p:sldId id="288" r:id="rId19"/>
    <p:sldId id="274" r:id="rId20"/>
    <p:sldId id="279" r:id="rId21"/>
    <p:sldId id="278" r:id="rId22"/>
    <p:sldId id="280" r:id="rId23"/>
    <p:sldId id="277" r:id="rId24"/>
    <p:sldId id="281" r:id="rId25"/>
    <p:sldId id="297" r:id="rId26"/>
    <p:sldId id="276" r:id="rId27"/>
    <p:sldId id="296" r:id="rId28"/>
    <p:sldId id="295" r:id="rId29"/>
    <p:sldId id="294" r:id="rId30"/>
    <p:sldId id="293" r:id="rId31"/>
    <p:sldId id="298" r:id="rId32"/>
    <p:sldId id="299" r:id="rId33"/>
    <p:sldId id="305" r:id="rId34"/>
    <p:sldId id="306" r:id="rId35"/>
    <p:sldId id="300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21" r:id="rId49"/>
    <p:sldId id="320" r:id="rId50"/>
    <p:sldId id="319" r:id="rId51"/>
    <p:sldId id="322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ableStyles" Target="tableStyle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90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23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08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92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6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4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99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54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40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794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74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93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84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859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861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86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038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5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736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48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703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2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203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43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811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084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71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08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32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4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37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97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9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AD61E8-A937-4BA0-AF62-1AABD871F2C7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A2697B-2EE8-4007-B4D1-C99BFB7AEAA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audio" Target="../media/audio5.wav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6723239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500">
        <p:sndAc>
          <p:stSnd loop="1">
            <p:snd r:embed="rId2" name="coin.wav"/>
          </p:stSnd>
        </p:sndAc>
      </p:transition>
    </mc:Choice>
    <mc:Fallback xmlns="">
      <p:transition spd="slow" advTm="500">
        <p:sndAc>
          <p:stSnd loop="1">
            <p:snd r:embed="rId7" name="coin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5016400"/>
            <a:ext cx="881577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55" y="3028014"/>
            <a:ext cx="2840143" cy="138682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5751" y="534390"/>
            <a:ext cx="268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ΤΕΛΟΣ</a:t>
            </a:r>
          </a:p>
        </p:txBody>
      </p:sp>
    </p:spTree>
    <p:extLst>
      <p:ext uri="{BB962C8B-B14F-4D97-AF65-F5344CB8AC3E}">
        <p14:creationId xmlns:p14="http://schemas.microsoft.com/office/powerpoint/2010/main" val="36841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768312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2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39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4577014"/>
            <a:ext cx="881577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400177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03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27" b="89617" l="77157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74" t="40462" b="15855"/>
          <a:stretch/>
        </p:blipFill>
        <p:spPr bwMode="auto">
          <a:xfrm>
            <a:off x="7939118" y="-4852114"/>
            <a:ext cx="4297373" cy="915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3600748" y="4055819"/>
            <a:ext cx="8709343" cy="2971961"/>
            <a:chOff x="3600748" y="4055819"/>
            <a:chExt cx="8709343" cy="2971961"/>
          </a:xfrm>
        </p:grpSpPr>
        <p:sp>
          <p:nvSpPr>
            <p:cNvPr id="11" name="Ορθογώνιο 10"/>
            <p:cNvSpPr/>
            <p:nvPr/>
          </p:nvSpPr>
          <p:spPr>
            <a:xfrm rot="2147538">
              <a:off x="3600748" y="4055819"/>
              <a:ext cx="8709343" cy="2490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Ορθογώνιο 18"/>
            <p:cNvSpPr/>
            <p:nvPr/>
          </p:nvSpPr>
          <p:spPr>
            <a:xfrm rot="2189656">
              <a:off x="7321114" y="4806204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Ορθογώνιο 19"/>
            <p:cNvSpPr/>
            <p:nvPr/>
          </p:nvSpPr>
          <p:spPr>
            <a:xfrm rot="2189656">
              <a:off x="8609101" y="5718710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Ορθογώνιο 20"/>
            <p:cNvSpPr/>
            <p:nvPr/>
          </p:nvSpPr>
          <p:spPr>
            <a:xfrm rot="2189656">
              <a:off x="10058976" y="6744931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34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4" y="2015848"/>
            <a:ext cx="2846031" cy="19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-20238" y="-14833"/>
            <a:ext cx="8289561" cy="6774873"/>
            <a:chOff x="2368445" y="-239842"/>
            <a:chExt cx="7345181" cy="694794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368445" y="-239842"/>
              <a:ext cx="7345181" cy="6947941"/>
              <a:chOff x="8244590" y="1424065"/>
              <a:chExt cx="3947410" cy="5314014"/>
            </a:xfrm>
          </p:grpSpPr>
          <p:pic>
            <p:nvPicPr>
              <p:cNvPr id="2" name="Picture 2" descr="Î£ÏÎµÏÎ¹ÎºÎ® ÎµÎ¹ÎºÏÎ½Î±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5" t="21167" r="2769" b="27500"/>
              <a:stretch/>
            </p:blipFill>
            <p:spPr bwMode="auto">
              <a:xfrm>
                <a:off x="8244590" y="1424065"/>
                <a:ext cx="3947410" cy="5314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ÎÏÎ¿ÏÎ­Î»ÎµÏÎ¼Î± ÎµÎ¹ÎºÏÎ½Î±Ï Î³Î¹Î± Î±ÏÏÏÎ¼Î±ÏÎ¿Ï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80" r="28074"/>
              <a:stretch/>
            </p:blipFill>
            <p:spPr bwMode="auto">
              <a:xfrm>
                <a:off x="9040292" y="3075020"/>
                <a:ext cx="559551" cy="1773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Ορθογώνιο 4"/>
            <p:cNvSpPr/>
            <p:nvPr/>
          </p:nvSpPr>
          <p:spPr>
            <a:xfrm>
              <a:off x="3657600" y="4017364"/>
              <a:ext cx="1379095" cy="359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152275" y="4392118"/>
              <a:ext cx="374755" cy="1004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57600" y="3402767"/>
              <a:ext cx="191455" cy="974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766872" y="3477718"/>
              <a:ext cx="269823" cy="899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Ορθογώνιο 3"/>
          <p:cNvSpPr/>
          <p:nvPr/>
        </p:nvSpPr>
        <p:spPr>
          <a:xfrm>
            <a:off x="0" y="6305797"/>
            <a:ext cx="8075221" cy="552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Ισοσκελές τρίγωνο 6"/>
          <p:cNvSpPr/>
          <p:nvPr/>
        </p:nvSpPr>
        <p:spPr>
          <a:xfrm>
            <a:off x="1757548" y="6004541"/>
            <a:ext cx="6317673" cy="301256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Επεξήγηση με παραλληλόγραμμο 21"/>
          <p:cNvSpPr/>
          <p:nvPr/>
        </p:nvSpPr>
        <p:spPr>
          <a:xfrm>
            <a:off x="3501987" y="3717583"/>
            <a:ext cx="2522214" cy="1266164"/>
          </a:xfrm>
          <a:prstGeom prst="wedgeRectCallout">
            <a:avLst>
              <a:gd name="adj1" fmla="val -96067"/>
              <a:gd name="adj2" fmla="val -670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Εδώ Μάριος</a:t>
            </a:r>
            <a:r>
              <a:rPr lang="en-US" dirty="0"/>
              <a:t>, </a:t>
            </a:r>
            <a:r>
              <a:rPr lang="el-GR" dirty="0" err="1"/>
              <a:t>όβερ</a:t>
            </a:r>
            <a:r>
              <a:rPr lang="el-GR" dirty="0"/>
              <a:t>! Μ’ ακούς </a:t>
            </a:r>
            <a:r>
              <a:rPr lang="el-GR" dirty="0" err="1"/>
              <a:t>Μπάμπη</a:t>
            </a:r>
            <a:r>
              <a:rPr lang="el-GR" dirty="0"/>
              <a:t>;</a:t>
            </a:r>
          </a:p>
        </p:txBody>
      </p:sp>
      <p:sp>
        <p:nvSpPr>
          <p:cNvPr id="23" name="Ελλειψοειδής επεξήγηση 22"/>
          <p:cNvSpPr/>
          <p:nvPr/>
        </p:nvSpPr>
        <p:spPr>
          <a:xfrm>
            <a:off x="6339104" y="959931"/>
            <a:ext cx="3236555" cy="1979553"/>
          </a:xfrm>
          <a:prstGeom prst="wedgeEllipseCallout">
            <a:avLst>
              <a:gd name="adj1" fmla="val -110935"/>
              <a:gd name="adj2" fmla="val 3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Μάλιστα, κύριε! Πείτε μου τι θέλετε.</a:t>
            </a:r>
          </a:p>
        </p:txBody>
      </p:sp>
    </p:spTree>
    <p:extLst>
      <p:ext uri="{BB962C8B-B14F-4D97-AF65-F5344CB8AC3E}">
        <p14:creationId xmlns:p14="http://schemas.microsoft.com/office/powerpoint/2010/main" val="5959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735" b="83387" l="52236" r="7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25" t="38578" r="22415" b="16800"/>
          <a:stretch/>
        </p:blipFill>
        <p:spPr bwMode="auto">
          <a:xfrm>
            <a:off x="7159250" y="-5183866"/>
            <a:ext cx="5310478" cy="96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Ομάδα 14"/>
          <p:cNvGrpSpPr/>
          <p:nvPr/>
        </p:nvGrpSpPr>
        <p:grpSpPr>
          <a:xfrm>
            <a:off x="3600748" y="4055819"/>
            <a:ext cx="8709343" cy="2971961"/>
            <a:chOff x="3600748" y="4055819"/>
            <a:chExt cx="8709343" cy="2971961"/>
          </a:xfrm>
        </p:grpSpPr>
        <p:sp>
          <p:nvSpPr>
            <p:cNvPr id="16" name="Ορθογώνιο 15"/>
            <p:cNvSpPr/>
            <p:nvPr/>
          </p:nvSpPr>
          <p:spPr>
            <a:xfrm rot="2147538">
              <a:off x="3600748" y="4055819"/>
              <a:ext cx="8709343" cy="2490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Ορθογώνιο 16"/>
            <p:cNvSpPr/>
            <p:nvPr/>
          </p:nvSpPr>
          <p:spPr>
            <a:xfrm rot="2189656">
              <a:off x="7321114" y="4806204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ρθογώνιο 17"/>
            <p:cNvSpPr/>
            <p:nvPr/>
          </p:nvSpPr>
          <p:spPr>
            <a:xfrm rot="2189656">
              <a:off x="8609101" y="5718710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Ορθογώνιο 18"/>
            <p:cNvSpPr/>
            <p:nvPr/>
          </p:nvSpPr>
          <p:spPr>
            <a:xfrm rot="2189656">
              <a:off x="10058976" y="6744931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34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4" y="2015848"/>
            <a:ext cx="2846031" cy="19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-5337"/>
            <a:ext cx="8289561" cy="6774873"/>
            <a:chOff x="2368445" y="-239842"/>
            <a:chExt cx="7345181" cy="694794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368445" y="-239842"/>
              <a:ext cx="7345181" cy="6947941"/>
              <a:chOff x="8244590" y="1424065"/>
              <a:chExt cx="3947410" cy="5314014"/>
            </a:xfrm>
          </p:grpSpPr>
          <p:pic>
            <p:nvPicPr>
              <p:cNvPr id="2" name="Picture 2" descr="Î£ÏÎµÏÎ¹ÎºÎ® ÎµÎ¹ÎºÏÎ½Î±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5" t="21167" r="2769" b="27500"/>
              <a:stretch/>
            </p:blipFill>
            <p:spPr bwMode="auto">
              <a:xfrm>
                <a:off x="8244590" y="1424065"/>
                <a:ext cx="3947410" cy="5314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ÎÏÎ¿ÏÎ­Î»ÎµÏÎ¼Î± ÎµÎ¹ÎºÏÎ½Î±Ï Î³Î¹Î± Î±ÏÏÏÎ¼Î±ÏÎ¿Ï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80" r="28074"/>
              <a:stretch/>
            </p:blipFill>
            <p:spPr bwMode="auto">
              <a:xfrm>
                <a:off x="9040292" y="3075020"/>
                <a:ext cx="559551" cy="1773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Ορθογώνιο 4"/>
            <p:cNvSpPr/>
            <p:nvPr/>
          </p:nvSpPr>
          <p:spPr>
            <a:xfrm>
              <a:off x="3657600" y="4017364"/>
              <a:ext cx="1379095" cy="359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152275" y="4392118"/>
              <a:ext cx="374755" cy="1004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57600" y="3402767"/>
              <a:ext cx="191455" cy="974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766872" y="3477718"/>
              <a:ext cx="269823" cy="899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Ορθογώνιο 3"/>
          <p:cNvSpPr/>
          <p:nvPr/>
        </p:nvSpPr>
        <p:spPr>
          <a:xfrm>
            <a:off x="0" y="6305797"/>
            <a:ext cx="8075221" cy="552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Ισοσκελές τρίγωνο 6"/>
          <p:cNvSpPr/>
          <p:nvPr/>
        </p:nvSpPr>
        <p:spPr>
          <a:xfrm>
            <a:off x="1757548" y="6004541"/>
            <a:ext cx="6317673" cy="301256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3948587" y="3997780"/>
            <a:ext cx="2247421" cy="1956425"/>
          </a:xfrm>
          <a:prstGeom prst="wedgeRectCallout">
            <a:avLst>
              <a:gd name="adj1" fmla="val -122417"/>
              <a:gd name="adj2" fmla="val -788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Σε πήρα για να σε ρωτήσω για την παραγγελία. Σε ποια οδό είσαι; Φτάνεις;</a:t>
            </a:r>
          </a:p>
        </p:txBody>
      </p:sp>
      <p:sp>
        <p:nvSpPr>
          <p:cNvPr id="13" name="Ελλειψοειδής επεξήγηση 12"/>
          <p:cNvSpPr/>
          <p:nvPr/>
        </p:nvSpPr>
        <p:spPr>
          <a:xfrm>
            <a:off x="6449747" y="667264"/>
            <a:ext cx="2360622" cy="1914857"/>
          </a:xfrm>
          <a:prstGeom prst="wedgeEllipseCallout">
            <a:avLst>
              <a:gd name="adj1" fmla="val -138528"/>
              <a:gd name="adj2" fmla="val 51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Είμαι στην οδό ατυχήματος, κύριε. Σε 10 λεπτά φτάνω.</a:t>
            </a:r>
          </a:p>
        </p:txBody>
      </p:sp>
    </p:spTree>
    <p:extLst>
      <p:ext uri="{BB962C8B-B14F-4D97-AF65-F5344CB8AC3E}">
        <p14:creationId xmlns:p14="http://schemas.microsoft.com/office/powerpoint/2010/main" val="15240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6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65" b="94441" l="66250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19" t="52960" r="7978"/>
          <a:stretch/>
        </p:blipFill>
        <p:spPr bwMode="auto">
          <a:xfrm>
            <a:off x="8075221" y="-3601597"/>
            <a:ext cx="5967479" cy="89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Ομάδα 13"/>
          <p:cNvGrpSpPr/>
          <p:nvPr/>
        </p:nvGrpSpPr>
        <p:grpSpPr>
          <a:xfrm>
            <a:off x="3600748" y="4055819"/>
            <a:ext cx="8709343" cy="2971961"/>
            <a:chOff x="3600748" y="4055819"/>
            <a:chExt cx="8709343" cy="2971961"/>
          </a:xfrm>
        </p:grpSpPr>
        <p:sp>
          <p:nvSpPr>
            <p:cNvPr id="15" name="Ορθογώνιο 14"/>
            <p:cNvSpPr/>
            <p:nvPr/>
          </p:nvSpPr>
          <p:spPr>
            <a:xfrm rot="2147538">
              <a:off x="3600748" y="4055819"/>
              <a:ext cx="8709343" cy="2490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Ορθογώνιο 15"/>
            <p:cNvSpPr/>
            <p:nvPr/>
          </p:nvSpPr>
          <p:spPr>
            <a:xfrm rot="2189656">
              <a:off x="7321114" y="4806204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Ορθογώνιο 16"/>
            <p:cNvSpPr/>
            <p:nvPr/>
          </p:nvSpPr>
          <p:spPr>
            <a:xfrm rot="2189656">
              <a:off x="8609101" y="5718710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ρθογώνιο 17"/>
            <p:cNvSpPr/>
            <p:nvPr/>
          </p:nvSpPr>
          <p:spPr>
            <a:xfrm rot="2189656">
              <a:off x="10058976" y="6744931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34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4" y="2015848"/>
            <a:ext cx="2846031" cy="19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19377"/>
            <a:ext cx="8289561" cy="6774873"/>
            <a:chOff x="2368445" y="-239842"/>
            <a:chExt cx="7345181" cy="694794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368445" y="-239842"/>
              <a:ext cx="7345181" cy="6947941"/>
              <a:chOff x="8244590" y="1424065"/>
              <a:chExt cx="3947410" cy="5314014"/>
            </a:xfrm>
          </p:grpSpPr>
          <p:pic>
            <p:nvPicPr>
              <p:cNvPr id="2" name="Picture 2" descr="Î£ÏÎµÏÎ¹ÎºÎ® ÎµÎ¹ÎºÏÎ½Î±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5" t="21167" r="2769" b="27500"/>
              <a:stretch/>
            </p:blipFill>
            <p:spPr bwMode="auto">
              <a:xfrm>
                <a:off x="8244590" y="1424065"/>
                <a:ext cx="3947410" cy="5314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ÎÏÎ¿ÏÎ­Î»ÎµÏÎ¼Î± ÎµÎ¹ÎºÏÎ½Î±Ï Î³Î¹Î± Î±ÏÏÏÎ¼Î±ÏÎ¿Ï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80" r="28074"/>
              <a:stretch/>
            </p:blipFill>
            <p:spPr bwMode="auto">
              <a:xfrm>
                <a:off x="9040292" y="3075020"/>
                <a:ext cx="559551" cy="1773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Ορθογώνιο 4"/>
            <p:cNvSpPr/>
            <p:nvPr/>
          </p:nvSpPr>
          <p:spPr>
            <a:xfrm>
              <a:off x="3657600" y="4017364"/>
              <a:ext cx="1379095" cy="359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152275" y="4392118"/>
              <a:ext cx="374755" cy="1004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57600" y="3402767"/>
              <a:ext cx="191455" cy="974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766872" y="3477718"/>
              <a:ext cx="269823" cy="899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Ορθογώνιο 3"/>
          <p:cNvSpPr/>
          <p:nvPr/>
        </p:nvSpPr>
        <p:spPr>
          <a:xfrm>
            <a:off x="0" y="6305797"/>
            <a:ext cx="8075221" cy="552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Ισοσκελές τρίγωνο 6"/>
          <p:cNvSpPr/>
          <p:nvPr/>
        </p:nvSpPr>
        <p:spPr>
          <a:xfrm>
            <a:off x="1757548" y="6004541"/>
            <a:ext cx="6317673" cy="301256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3878225" y="4228614"/>
            <a:ext cx="2252742" cy="1566705"/>
          </a:xfrm>
          <a:prstGeom prst="wedgeRectCallout">
            <a:avLst>
              <a:gd name="adj1" fmla="val -116008"/>
              <a:gd name="adj2" fmla="val -931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Κάνε όσο πιο γρήγορα μπορείς. Ο πελάτης μας δεν μπορεί να περιμένει πολύ. </a:t>
            </a:r>
            <a:r>
              <a:rPr lang="el-GR" dirty="0" err="1"/>
              <a:t>Όβερ</a:t>
            </a:r>
            <a:r>
              <a:rPr lang="el-GR" dirty="0"/>
              <a:t>.</a:t>
            </a:r>
          </a:p>
        </p:txBody>
      </p:sp>
      <p:sp>
        <p:nvSpPr>
          <p:cNvPr id="12" name="Ελλειψοειδής επεξήγηση 11"/>
          <p:cNvSpPr/>
          <p:nvPr/>
        </p:nvSpPr>
        <p:spPr>
          <a:xfrm>
            <a:off x="5699761" y="492219"/>
            <a:ext cx="3053283" cy="2049290"/>
          </a:xfrm>
          <a:prstGeom prst="wedgeEllipseCallout">
            <a:avLst>
              <a:gd name="adj1" fmla="val -96512"/>
              <a:gd name="adj2" fmla="val 56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Μην ανησυχείτε καθόλου. Να σας ρωτήσω και κάτι άλλο; </a:t>
            </a:r>
          </a:p>
        </p:txBody>
      </p:sp>
    </p:spTree>
    <p:extLst>
      <p:ext uri="{BB962C8B-B14F-4D97-AF65-F5344CB8AC3E}">
        <p14:creationId xmlns:p14="http://schemas.microsoft.com/office/powerpoint/2010/main" val="3806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483302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grpSp>
        <p:nvGrpSpPr>
          <p:cNvPr id="3" name="Ομάδα 2"/>
          <p:cNvGrpSpPr/>
          <p:nvPr/>
        </p:nvGrpSpPr>
        <p:grpSpPr>
          <a:xfrm>
            <a:off x="8789226" y="1952368"/>
            <a:ext cx="2840143" cy="2462472"/>
            <a:chOff x="8789226" y="1952368"/>
            <a:chExt cx="2840143" cy="2462472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226" y="3028014"/>
              <a:ext cx="2840143" cy="1386826"/>
            </a:xfrm>
            <a:prstGeom prst="rect">
              <a:avLst/>
            </a:prstGeom>
          </p:spPr>
        </p:pic>
        <p:sp>
          <p:nvSpPr>
            <p:cNvPr id="2" name="Ελλειψοειδής επεξήγηση 1"/>
            <p:cNvSpPr/>
            <p:nvPr/>
          </p:nvSpPr>
          <p:spPr>
            <a:xfrm>
              <a:off x="9650627" y="1952368"/>
              <a:ext cx="1606378" cy="976183"/>
            </a:xfrm>
            <a:prstGeom prst="wedgeEllipseCallout">
              <a:avLst>
                <a:gd name="adj1" fmla="val -66987"/>
                <a:gd name="adj2" fmla="val 10059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/>
                <a:t>Μπλα</a:t>
              </a:r>
              <a:r>
                <a:rPr lang="el-GR" dirty="0"/>
                <a:t>, </a:t>
              </a:r>
              <a:r>
                <a:rPr lang="el-GR" dirty="0" err="1"/>
                <a:t>μπλα</a:t>
              </a:r>
              <a:r>
                <a:rPr lang="el-GR" dirty="0"/>
                <a:t>, </a:t>
              </a:r>
              <a:r>
                <a:rPr lang="el-GR" dirty="0" err="1"/>
                <a:t>μπλα</a:t>
              </a:r>
              <a:r>
                <a:rPr lang="el-GR" dirty="0"/>
                <a:t>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5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77" y="4305174"/>
            <a:ext cx="830296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16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sp>
        <p:nvSpPr>
          <p:cNvPr id="9" name="Ελλειψοειδής επεξήγηση 8"/>
          <p:cNvSpPr/>
          <p:nvPr/>
        </p:nvSpPr>
        <p:spPr>
          <a:xfrm>
            <a:off x="9450381" y="1927242"/>
            <a:ext cx="1606378" cy="976183"/>
          </a:xfrm>
          <a:prstGeom prst="wedgeEllipseCallout">
            <a:avLst>
              <a:gd name="adj1" fmla="val -66987"/>
              <a:gd name="adj2" fmla="val 1005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Μπλα</a:t>
            </a:r>
            <a:r>
              <a:rPr lang="el-GR" dirty="0"/>
              <a:t>, </a:t>
            </a:r>
            <a:r>
              <a:rPr lang="el-GR" dirty="0" err="1"/>
              <a:t>μπλα</a:t>
            </a:r>
            <a:r>
              <a:rPr lang="el-GR" dirty="0"/>
              <a:t>, </a:t>
            </a:r>
            <a:r>
              <a:rPr lang="el-GR" dirty="0" err="1"/>
              <a:t>μπλα</a:t>
            </a:r>
            <a:r>
              <a:rPr lang="el-GR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5198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079543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00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6500813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500"/>
    </mc:Choice>
    <mc:Fallback xmlns="">
      <p:transition spd="slow" advTm="5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705">
            <a:off x="5392377" y="3818284"/>
            <a:ext cx="830296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38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3462022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3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77" y="3165143"/>
            <a:ext cx="830296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3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270" y="2844510"/>
            <a:ext cx="772876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79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stSnd>
            <p:snd r:embed="rId2" name="explode.wav"/>
          </p:stSnd>
        </p:sndAc>
      </p:transition>
    </mc:Choice>
    <mc:Fallback xmlns="">
      <p:transition spd="slow" advTm="500">
        <p:sndAc>
          <p:stSnd>
            <p:snd r:embed="rId8" name="explod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772" flipH="1">
            <a:off x="4963240" y="2479884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9055" flipH="1">
            <a:off x="4583230" y="2135500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5135" flipH="1">
            <a:off x="4036965" y="1933619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9545" flipH="1">
            <a:off x="3656955" y="1909868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537" flipH="1">
            <a:off x="3181941" y="1909867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0714" flipH="1">
            <a:off x="2873183" y="2016744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6288343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4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6160" flipH="1">
            <a:off x="2635676" y="2218622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4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9461" flipH="1">
            <a:off x="2410045" y="2551129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stSnd>
            <p:snd r:embed="rId2" name="bomb.wav"/>
          </p:stSnd>
        </p:sndAc>
      </p:transition>
    </mc:Choice>
    <mc:Fallback xmlns="">
      <p:transition spd="slow" advTm="500">
        <p:sndAc>
          <p:stSnd>
            <p:snd r:embed="rId8" name="bomb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4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3355" flipH="1">
            <a:off x="2410045" y="2646129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-105110" y="2338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stSnd loop="1">
            <p:snd r:embed="rId2" name="laser.wav"/>
          </p:stSnd>
        </p:sndAc>
      </p:transition>
    </mc:Choice>
    <mc:Fallback xmlns="">
      <p:transition spd="slow" advTm="500">
        <p:sndAc>
          <p:stSnd loop="1">
            <p:snd r:embed="rId11" name="laser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179892" y="2338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619278" y="2338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844910" y="2338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1118043" y="2338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1414927" y="2338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6037681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920" y="3028014"/>
            <a:ext cx="2840143" cy="1386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7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Tm="500">
        <p:sndAc>
          <p:stSnd loop="1">
            <p:snd r:embed="rId2" name="push.wav"/>
          </p:stSnd>
        </p:sndAc>
      </p:transition>
    </mc:Choice>
    <mc:Fallback xmlns="">
      <p:transition spd="slow" advTm="500">
        <p:sndAc>
          <p:stSnd loop="1">
            <p:snd r:embed="rId8" name="push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1640559" y="235020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1996820" y="235020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2305576" y="236207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2531206" y="239770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2721208" y="2433326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3077469" y="250458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3077469" y="250458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  <p:pic>
        <p:nvPicPr>
          <p:cNvPr id="5122" name="Picture 2" descr="ÎÏÎ¿ÏÎ­Î»ÎµÏÎ¼Î± ÎµÎ¹ÎºÏÎ½Î±Ï Î³Î¹Î± Î±Î½Î¸ÏÏÏÎ¿Ï ÏÏÎµÎ´Î¹Î±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r="16052"/>
          <a:stretch/>
        </p:blipFill>
        <p:spPr bwMode="auto">
          <a:xfrm flipH="1">
            <a:off x="6171696" y="2987336"/>
            <a:ext cx="774386" cy="13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endSnd/>
        </p:sndAc>
      </p:transition>
    </mc:Choice>
    <mc:Fallback xmlns="">
      <p:transition spd="slow" advTm="500">
        <p:sndAc>
          <p:endSnd/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5122" name="Picture 2" descr="ÎÏÎ¿ÏÎ­Î»ÎµÏÎ¼Î± ÎµÎ¹ÎºÏÎ½Î±Ï Î³Î¹Î± Î±Î½Î¸ÏÏÏÎ¿Ï ÏÏÎµÎ´Î¹Î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r="16052"/>
          <a:stretch/>
        </p:blipFill>
        <p:spPr bwMode="auto">
          <a:xfrm flipH="1">
            <a:off x="5951570" y="2994503"/>
            <a:ext cx="774386" cy="13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3077469" y="250458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122" name="Picture 2" descr="ÎÏÎ¿ÏÎ­Î»ÎµÏÎ¼Î± ÎµÎ¹ÎºÏÎ½Î±Ï Î³Î¹Î± Î±Î½Î¸ÏÏÏÎ¿Ï ÏÏÎµÎ´Î¹Î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r="16052"/>
          <a:stretch/>
        </p:blipFill>
        <p:spPr bwMode="auto">
          <a:xfrm flipH="1">
            <a:off x="5708807" y="2986007"/>
            <a:ext cx="774386" cy="13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3077469" y="250458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122" name="Picture 2" descr="ÎÏÎ¿ÏÎ­Î»ÎµÏÎ¼Î± ÎµÎ¹ÎºÏÎ½Î±Ï Î³Î¹Î± Î±Î½Î¸ÏÏÏÎ¿Ï ÏÏÎµÎ´Î¹Î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r="16052"/>
          <a:stretch/>
        </p:blipFill>
        <p:spPr bwMode="auto">
          <a:xfrm flipH="1">
            <a:off x="5447550" y="2914757"/>
            <a:ext cx="774386" cy="13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04" y="3028014"/>
            <a:ext cx="2840143" cy="1386826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ÏÎµÏÎ¹ÏÎ¿Î»Î¹ÎºÎ¿ ÏÏÎ­Î´Î¹Î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8073" r="7053" b="25421"/>
          <a:stretch/>
        </p:blipFill>
        <p:spPr bwMode="auto">
          <a:xfrm>
            <a:off x="3077469" y="2504581"/>
            <a:ext cx="2401504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4" b="54457" l="192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5551" r="66088" b="43441"/>
          <a:stretch/>
        </p:blipFill>
        <p:spPr>
          <a:xfrm>
            <a:off x="2293535" y="2458731"/>
            <a:ext cx="1840676" cy="14369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2" b="49622"/>
          <a:stretch/>
        </p:blipFill>
        <p:spPr>
          <a:xfrm>
            <a:off x="0" y="25079"/>
            <a:ext cx="2046920" cy="34458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86294" y="2943010"/>
            <a:ext cx="842448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5765832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42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065" y="2208811"/>
            <a:ext cx="8087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 </a:t>
            </a:r>
            <a:r>
              <a:rPr lang="el-GR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Μπάμπης</a:t>
            </a:r>
            <a:r>
              <a:rPr lang="el-GR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τραυματίστηκε βαριά και είναι στο νοσοκομείο, ενώ ο Παντελής πήγε φυλακή. Τι θα έπρεπε όμως να είχε γίνει, για να αποφευχθούν όλα αυτά; </a:t>
            </a:r>
          </a:p>
        </p:txBody>
      </p:sp>
    </p:spTree>
    <p:extLst>
      <p:ext uri="{BB962C8B-B14F-4D97-AF65-F5344CB8AC3E}">
        <p14:creationId xmlns:p14="http://schemas.microsoft.com/office/powerpoint/2010/main" val="26097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6723239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132" y="308758"/>
            <a:ext cx="432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Σε ένα παράλληλο σύμπαν…</a:t>
            </a:r>
          </a:p>
        </p:txBody>
      </p:sp>
    </p:spTree>
    <p:extLst>
      <p:ext uri="{BB962C8B-B14F-4D97-AF65-F5344CB8AC3E}">
        <p14:creationId xmlns:p14="http://schemas.microsoft.com/office/powerpoint/2010/main" val="23511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500">
        <p:sndAc>
          <p:stSnd loop="1">
            <p:snd r:embed="rId2" name="coin.wav"/>
          </p:stSnd>
        </p:sndAc>
      </p:transition>
    </mc:Choice>
    <mc:Fallback xmlns="">
      <p:transition spd="slow" advTm="500">
        <p:sndAc>
          <p:stSnd loop="1">
            <p:snd r:embed="rId7" name="coin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6500813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132" y="308758"/>
            <a:ext cx="432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Σε ένα παράλληλο σύμπαν…</a:t>
            </a:r>
          </a:p>
        </p:txBody>
      </p:sp>
    </p:spTree>
    <p:extLst>
      <p:ext uri="{BB962C8B-B14F-4D97-AF65-F5344CB8AC3E}">
        <p14:creationId xmlns:p14="http://schemas.microsoft.com/office/powerpoint/2010/main" val="35220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500"/>
    </mc:Choice>
    <mc:Fallback xmlns="">
      <p:transition spd="slow" advTm="5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6288343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132" y="308758"/>
            <a:ext cx="432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Σε ένα παράλληλο σύμπαν…</a:t>
            </a:r>
          </a:p>
        </p:txBody>
      </p:sp>
    </p:spTree>
    <p:extLst>
      <p:ext uri="{BB962C8B-B14F-4D97-AF65-F5344CB8AC3E}">
        <p14:creationId xmlns:p14="http://schemas.microsoft.com/office/powerpoint/2010/main" val="28059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6037681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920" y="3028014"/>
            <a:ext cx="2840143" cy="1386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7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Tm="500">
        <p:sndAc>
          <p:stSnd loop="1">
            <p:snd r:embed="rId2" name="push.wav"/>
          </p:stSnd>
        </p:sndAc>
      </p:transition>
    </mc:Choice>
    <mc:Fallback xmlns="">
      <p:transition spd="slow" advTm="500">
        <p:sndAc>
          <p:stSnd loop="1">
            <p:snd r:embed="rId8" name="push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5765832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42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5610170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282" y="3028014"/>
            <a:ext cx="2840143" cy="1386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5492700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06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5348912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24" y="3028014"/>
            <a:ext cx="2840143" cy="1386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5124559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6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5610170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282" y="3028014"/>
            <a:ext cx="2840143" cy="1386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5016400"/>
            <a:ext cx="881577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55" y="3028014"/>
            <a:ext cx="2840143" cy="138682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768312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2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39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4577014"/>
            <a:ext cx="881577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400177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03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27" b="89617" l="77157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74" t="40462" b="15855"/>
          <a:stretch/>
        </p:blipFill>
        <p:spPr bwMode="auto">
          <a:xfrm>
            <a:off x="7939118" y="-4852114"/>
            <a:ext cx="4297373" cy="915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3600748" y="4055819"/>
            <a:ext cx="8709343" cy="2971961"/>
            <a:chOff x="3600748" y="4055819"/>
            <a:chExt cx="8709343" cy="2971961"/>
          </a:xfrm>
        </p:grpSpPr>
        <p:sp>
          <p:nvSpPr>
            <p:cNvPr id="11" name="Ορθογώνιο 10"/>
            <p:cNvSpPr/>
            <p:nvPr/>
          </p:nvSpPr>
          <p:spPr>
            <a:xfrm rot="2147538">
              <a:off x="3600748" y="4055819"/>
              <a:ext cx="8709343" cy="2490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Ορθογώνιο 18"/>
            <p:cNvSpPr/>
            <p:nvPr/>
          </p:nvSpPr>
          <p:spPr>
            <a:xfrm rot="2189656">
              <a:off x="7321114" y="4806204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Ορθογώνιο 19"/>
            <p:cNvSpPr/>
            <p:nvPr/>
          </p:nvSpPr>
          <p:spPr>
            <a:xfrm rot="2189656">
              <a:off x="8609101" y="5718710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Ορθογώνιο 20"/>
            <p:cNvSpPr/>
            <p:nvPr/>
          </p:nvSpPr>
          <p:spPr>
            <a:xfrm rot="2189656">
              <a:off x="10058976" y="6744931"/>
              <a:ext cx="1151959" cy="2828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34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4" y="2015848"/>
            <a:ext cx="2846031" cy="19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-20238" y="-14833"/>
            <a:ext cx="8289561" cy="6774873"/>
            <a:chOff x="2368445" y="-239842"/>
            <a:chExt cx="7345181" cy="694794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368445" y="-239842"/>
              <a:ext cx="7345181" cy="6947941"/>
              <a:chOff x="8244590" y="1424065"/>
              <a:chExt cx="3947410" cy="5314014"/>
            </a:xfrm>
          </p:grpSpPr>
          <p:pic>
            <p:nvPicPr>
              <p:cNvPr id="2" name="Picture 2" descr="Î£ÏÎµÏÎ¹ÎºÎ® ÎµÎ¹ÎºÏÎ½Î±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5" t="21167" r="2769" b="27500"/>
              <a:stretch/>
            </p:blipFill>
            <p:spPr bwMode="auto">
              <a:xfrm>
                <a:off x="8244590" y="1424065"/>
                <a:ext cx="3947410" cy="5314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ÎÏÎ¿ÏÎ­Î»ÎµÏÎ¼Î± ÎµÎ¹ÎºÏÎ½Î±Ï Î³Î¹Î± Î±ÏÏÏÎ¼Î±ÏÎ¿Ï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80" r="28074"/>
              <a:stretch/>
            </p:blipFill>
            <p:spPr bwMode="auto">
              <a:xfrm>
                <a:off x="9040292" y="3075020"/>
                <a:ext cx="559551" cy="1773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Ορθογώνιο 4"/>
            <p:cNvSpPr/>
            <p:nvPr/>
          </p:nvSpPr>
          <p:spPr>
            <a:xfrm>
              <a:off x="3657600" y="4017364"/>
              <a:ext cx="1379095" cy="359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152275" y="4392118"/>
              <a:ext cx="374755" cy="1004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57600" y="3402767"/>
              <a:ext cx="191455" cy="974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766872" y="3477718"/>
              <a:ext cx="269823" cy="899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Ορθογώνιο 3"/>
          <p:cNvSpPr/>
          <p:nvPr/>
        </p:nvSpPr>
        <p:spPr>
          <a:xfrm>
            <a:off x="0" y="6305797"/>
            <a:ext cx="8075221" cy="552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Ισοσκελές τρίγωνο 6"/>
          <p:cNvSpPr/>
          <p:nvPr/>
        </p:nvSpPr>
        <p:spPr>
          <a:xfrm>
            <a:off x="1757548" y="6004541"/>
            <a:ext cx="6317673" cy="301256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Επεξήγηση με παραλληλόγραμμο 21"/>
          <p:cNvSpPr/>
          <p:nvPr/>
        </p:nvSpPr>
        <p:spPr>
          <a:xfrm>
            <a:off x="3501987" y="3717583"/>
            <a:ext cx="2522214" cy="1266164"/>
          </a:xfrm>
          <a:prstGeom prst="wedgeRectCallout">
            <a:avLst>
              <a:gd name="adj1" fmla="val -96067"/>
              <a:gd name="adj2" fmla="val -670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Εδώ Μάριος</a:t>
            </a:r>
            <a:r>
              <a:rPr lang="en-US" dirty="0"/>
              <a:t>, </a:t>
            </a:r>
            <a:r>
              <a:rPr lang="el-GR" dirty="0" err="1"/>
              <a:t>όβερ</a:t>
            </a:r>
            <a:r>
              <a:rPr lang="el-GR" dirty="0"/>
              <a:t>! Μ’ ακούς </a:t>
            </a:r>
            <a:r>
              <a:rPr lang="el-GR" dirty="0" err="1"/>
              <a:t>Μπάμπη</a:t>
            </a:r>
            <a:r>
              <a:rPr lang="el-GR" dirty="0"/>
              <a:t>;</a:t>
            </a:r>
          </a:p>
        </p:txBody>
      </p:sp>
      <p:sp>
        <p:nvSpPr>
          <p:cNvPr id="23" name="Ελλειψοειδής επεξήγηση 22"/>
          <p:cNvSpPr/>
          <p:nvPr/>
        </p:nvSpPr>
        <p:spPr>
          <a:xfrm>
            <a:off x="6339104" y="959931"/>
            <a:ext cx="3236555" cy="1979553"/>
          </a:xfrm>
          <a:prstGeom prst="wedgeEllipseCallout">
            <a:avLst>
              <a:gd name="adj1" fmla="val -110935"/>
              <a:gd name="adj2" fmla="val 3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Μάλιστα, κύριε! Μπορείτε όμως να με πάρετε κάποια άλλη στιγμή; Οδηγώ τώρα.</a:t>
            </a:r>
          </a:p>
        </p:txBody>
      </p:sp>
    </p:spTree>
    <p:extLst>
      <p:ext uri="{BB962C8B-B14F-4D97-AF65-F5344CB8AC3E}">
        <p14:creationId xmlns:p14="http://schemas.microsoft.com/office/powerpoint/2010/main" val="38407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483302"/>
            <a:ext cx="842448" cy="18982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26" y="3028014"/>
            <a:ext cx="2840143" cy="1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77" y="4305174"/>
            <a:ext cx="830296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21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4079543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endSnd/>
        </p:sndAc>
      </p:transition>
    </mc:Choice>
    <mc:Fallback xmlns="">
      <p:transition spd="slow" advTm="500">
        <p:sndAc>
          <p:endSnd/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77" y="3794534"/>
            <a:ext cx="83029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stSnd loop="1">
            <p:snd r:embed="rId2" name="coin.wav"/>
          </p:stSnd>
        </p:sndAc>
      </p:transition>
    </mc:Choice>
    <mc:Fallback xmlns="">
      <p:transition spd="slow" advTm="500">
        <p:sndAc>
          <p:stSnd loop="1">
            <p:snd r:embed="rId8" name="coin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396" y="3545152"/>
            <a:ext cx="77287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5492700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06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02" y="3248269"/>
            <a:ext cx="83029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7017" y="2761381"/>
            <a:ext cx="77287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682">
            <a:off x="5012366" y="2452623"/>
            <a:ext cx="83029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984" flipH="1">
            <a:off x="4714503" y="2298243"/>
            <a:ext cx="77287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682">
            <a:off x="4477976" y="2179493"/>
            <a:ext cx="83029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682">
            <a:off x="4477976" y="2179493"/>
            <a:ext cx="830296" cy="18982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07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endSnd/>
        </p:sndAc>
      </p:transition>
    </mc:Choice>
    <mc:Fallback xmlns="">
      <p:transition spd="slow" advTm="500">
        <p:sndAc>
          <p:endSnd/>
        </p:sndAc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4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>
        <p:sndAc>
          <p:stSnd loop="1">
            <p:snd r:embed="rId2" name="push.wav"/>
          </p:stSnd>
        </p:sndAc>
      </p:transition>
    </mc:Choice>
    <mc:Fallback xmlns="">
      <p:transition spd="slow" advTm="500">
        <p:sndAc>
          <p:stSnd loop="1">
            <p:snd r:embed="rId7" name="push.wav"/>
          </p:stSnd>
        </p:sndAc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42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31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3" y="5348912"/>
            <a:ext cx="881577" cy="1898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24" y="3028014"/>
            <a:ext cx="2840143" cy="1386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20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6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53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0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5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38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17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2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25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08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944" y="5124559"/>
            <a:ext cx="842448" cy="18982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6" y="3028014"/>
            <a:ext cx="2840143" cy="13868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986" l="1667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986" l="1667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47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847" l="0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032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847" l="0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549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847" l="0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814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847" l="0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952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847" l="0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"/>
            <a:ext cx="12192000" cy="68399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085" y="3028014"/>
            <a:ext cx="2840143" cy="13868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31494" r="32003" b="-27165"/>
          <a:stretch/>
        </p:blipFill>
        <p:spPr>
          <a:xfrm>
            <a:off x="8861161" y="2795666"/>
            <a:ext cx="396621" cy="1086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277192"/>
            <a:ext cx="1682338" cy="36762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68" b="94847" l="0" r="1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03" r="82646"/>
          <a:stretch/>
        </p:blipFill>
        <p:spPr>
          <a:xfrm>
            <a:off x="0" y="3600203"/>
            <a:ext cx="2115787" cy="32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sndAc>
          <p:endSnd/>
        </p:sndAc>
      </p:transition>
    </mc:Choice>
    <mc:Fallback xmlns="">
      <p:transition spd="slow" advTm="4000">
        <p:sndAc>
          <p:endSnd/>
        </p:sndAc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697" y="456177"/>
            <a:ext cx="1057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 </a:t>
            </a:r>
            <a:r>
              <a:rPr lang="el-GR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Μπάμπης</a:t>
            </a:r>
            <a:r>
              <a:rPr lang="el-G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τήρησε την προτεραιότητα στον δρόμο και σταμάτησε στο στοπ. Αρνήθηκε, επίσης, να μιλήσει στο αφεντικό του, γιατί οδηγούσε και πιθανόν να αποπροσανατολιζόταν. Έτσι απέφυγε το ατύχημα.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7619" y="3129762"/>
            <a:ext cx="7686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Εάν θέλουμε όλοι να αποφύγουμε τα ατυχήματα στον δρόμο, θα πρέπει να τηρούμε τους κανόνες ασφαλείας.</a:t>
            </a:r>
          </a:p>
        </p:txBody>
      </p:sp>
    </p:spTree>
    <p:extLst>
      <p:ext uri="{BB962C8B-B14F-4D97-AF65-F5344CB8AC3E}">
        <p14:creationId xmlns:p14="http://schemas.microsoft.com/office/powerpoint/2010/main" val="22576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211</Words>
  <Application>Microsoft Office PowerPoint</Application>
  <PresentationFormat>Ευρεία οθόνη</PresentationFormat>
  <Paragraphs>17</Paragraphs>
  <Slides>100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100</vt:i4>
      </vt:variant>
    </vt:vector>
  </HeadingPairs>
  <TitlesOfParts>
    <vt:vector size="106" baseType="lpstr">
      <vt:lpstr>Arial</vt:lpstr>
      <vt:lpstr>Calibri</vt:lpstr>
      <vt:lpstr>Calibri Light</vt:lpstr>
      <vt:lpstr>Θέμα του Office</vt:lpstr>
      <vt:lpstr>Ανασκόπηση</vt:lpstr>
      <vt:lpstr>1_Ανασκόπηση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student08</dc:creator>
  <cp:lastModifiedBy>admin</cp:lastModifiedBy>
  <cp:revision>28</cp:revision>
  <dcterms:created xsi:type="dcterms:W3CDTF">2018-05-04T09:43:55Z</dcterms:created>
  <dcterms:modified xsi:type="dcterms:W3CDTF">2018-09-16T15:56:32Z</dcterms:modified>
</cp:coreProperties>
</file>